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32"/>
  </p:notesMasterIdLst>
  <p:sldIdLst>
    <p:sldId id="256" r:id="rId4"/>
    <p:sldId id="261" r:id="rId5"/>
    <p:sldId id="316" r:id="rId6"/>
    <p:sldId id="326" r:id="rId7"/>
    <p:sldId id="342" r:id="rId8"/>
    <p:sldId id="318" r:id="rId9"/>
    <p:sldId id="309" r:id="rId10"/>
    <p:sldId id="306" r:id="rId11"/>
    <p:sldId id="336" r:id="rId12"/>
    <p:sldId id="310" r:id="rId13"/>
    <p:sldId id="324" r:id="rId14"/>
    <p:sldId id="323" r:id="rId15"/>
    <p:sldId id="327" r:id="rId16"/>
    <p:sldId id="328" r:id="rId17"/>
    <p:sldId id="334" r:id="rId18"/>
    <p:sldId id="335" r:id="rId19"/>
    <p:sldId id="269" r:id="rId20"/>
    <p:sldId id="339" r:id="rId21"/>
    <p:sldId id="333" r:id="rId22"/>
    <p:sldId id="270" r:id="rId23"/>
    <p:sldId id="341" r:id="rId24"/>
    <p:sldId id="337" r:id="rId25"/>
    <p:sldId id="345" r:id="rId26"/>
    <p:sldId id="338" r:id="rId27"/>
    <p:sldId id="272" r:id="rId28"/>
    <p:sldId id="344" r:id="rId29"/>
    <p:sldId id="343" r:id="rId30"/>
    <p:sldId id="262" r:id="rId31"/>
  </p:sldIdLst>
  <p:sldSz cx="9144000" cy="5143500" type="screen16x9"/>
  <p:notesSz cx="6858000" cy="9144000"/>
  <p:embeddedFontLst>
    <p:embeddedFont>
      <p:font typeface="더페이스샵 잉크립퀴드체" panose="03050503000000000000" pitchFamily="66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배달의민족 한나체 Air" panose="020B0600000101010101" pitchFamily="50" charset="-127"/>
      <p:regular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6 Bold" panose="020B0703030302020204" pitchFamily="34" charset="-127"/>
      <p:bold r:id="rId40"/>
    </p:embeddedFont>
    <p:embeddedFont>
      <p:font typeface="에스코어 드림 7 ExtraBold" panose="020B0803030302020204" pitchFamily="34" charset="-127"/>
      <p:bold r:id="rId41"/>
    </p:embeddedFont>
    <p:embeddedFont>
      <p:font typeface="에스코어 드림 9 Black" panose="020B0A03030302020204" pitchFamily="34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40AB11-79DC-4642-B418-63278BE0F215}">
          <p14:sldIdLst>
            <p14:sldId id="256"/>
            <p14:sldId id="261"/>
            <p14:sldId id="316"/>
            <p14:sldId id="326"/>
            <p14:sldId id="342"/>
            <p14:sldId id="318"/>
            <p14:sldId id="309"/>
            <p14:sldId id="306"/>
            <p14:sldId id="336"/>
            <p14:sldId id="310"/>
            <p14:sldId id="324"/>
            <p14:sldId id="323"/>
            <p14:sldId id="327"/>
            <p14:sldId id="328"/>
            <p14:sldId id="334"/>
            <p14:sldId id="335"/>
            <p14:sldId id="269"/>
            <p14:sldId id="339"/>
            <p14:sldId id="333"/>
            <p14:sldId id="270"/>
            <p14:sldId id="341"/>
            <p14:sldId id="337"/>
            <p14:sldId id="345"/>
            <p14:sldId id="338"/>
            <p14:sldId id="272"/>
            <p14:sldId id="344"/>
            <p14:sldId id="34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  <a:srgbClr val="FAC51D"/>
    <a:srgbClr val="404040"/>
    <a:srgbClr val="ED5564"/>
    <a:srgbClr val="D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73868" autoAdjust="0"/>
  </p:normalViewPr>
  <p:slideViewPr>
    <p:cSldViewPr>
      <p:cViewPr varScale="1">
        <p:scale>
          <a:sx n="111" d="100"/>
          <a:sy n="111" d="100"/>
        </p:scale>
        <p:origin x="2076" y="10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C685-C22E-42F3-8BAB-2D1AE8ACB4C4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D57A-81D5-4B54-B3BD-EB55C938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tainsight.com/resources/blog/ota-data-when-less-can-sometimes-be-mor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tlnews.com/article/travel_report/799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0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학습을 위해 직접 만든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연락처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기반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유모차 대여 가능 여부로 코드를 나누어 사용자의 관점에서 질문을 직접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질문을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대응하는 응답 데이터는 텍스트 요약 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’+’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듦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다시 도내 관광지들의 이름과 결합시켜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개의 질문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데이터가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만들어진 데이터셋들은 모두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형태소를 분석하여 질문자의 질문을 인식할 수 있도록 단어 사전을 만들어 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구글이 발표한 신경망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발전된 형태의 아키텍처인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신경망으로만 이루어져 있다는 것이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사용하면서 생기는 장점은 레이어당 전체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병렬화가 가능한 연산이 늘어나며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텍스트도 잘 학습하게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속도가 빨라서 이런 단기 프로젝트에 적합했다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반복되는 형태인데 본 프로젝트는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 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mechanism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두 번째는 간단한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point-wise fc-layer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결과에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더하고 그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나오게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동일한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반복된다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하나는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추가되었다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 K, 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다른 단어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활성화 함수인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집중할 단어를 선택한 후 단어의 원래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정보를 합친다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아닌 문장 전체를 한 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인코더에서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주지 않고 자체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을 수행하는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텐서보드로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그래프의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9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만번의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0.***, 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0.****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8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학습된 모델에 부가 기능을 첨가하기 위해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두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위도와 경도를 추출한 뒤 근처 가까운 관광지를 알려주도록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오늘 날씨 예보와 오늘 날씨에 따른 관광지 추천을 하는데 활용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텔레그램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봇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 환경을 손쉽게 구축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상품 대표 슬로건은 ‘또 다시 만나요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제주’이며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특성을 활용하여 관광 정보 접근을 용이하게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여행객들의 정보 격차를 해소함으로써 제주도를 재방문하는 여행객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(Repeater)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 확대를 추구할 것을 의미함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추가 개발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문의부터 관광 상품 예약까지 손쉽게 하는 매끄러운 여행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(Seamless Travel)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목표로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2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해서 만들어진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기능들을 소개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질문에 응답할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관광지의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 요금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 및 정보 관한 질문을 할 때 해당 관광지에 실제로 방문할 의사가 많다고 생각하여 이 세가지에 대한 응답 시 할인 예약을 할 수 있도록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심심이를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보급이 가속화될 때쯤 한 번쯤은 보셨을 인공지능 대화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같다는 느낌이 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뚝뚝 끊기는 느낌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코인에 대해 물으니 자살을 유도하고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질문과 응답이 전혀 매칭이 되지 않고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나쁜 말 데이터를 학습할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질문의 요점을 파악하지 못하기도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한 가지 주제로 대화를 유지하는 것이 어려운데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인공지능 대화 업계에서 최고라 불리는 애플의 시리도 제대로 구현하지 못한다고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심심이는 인공지능 개발보다 데이터 수집에만 집중한 것이 약점이라는 평을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꾸준한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개발로 나쁜 말을 제어하고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올해부터 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양의 좋은 데이터와 인공지능 기술의 적절한 조화가 중요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심심이</a:t>
            </a:r>
            <a:endParaRPr lang="en-US" altLang="ko-KR" dirty="0"/>
          </a:p>
          <a:p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ko-KR" altLang="en-US" dirty="0" err="1"/>
              <a:t>이즈메이커가</a:t>
            </a:r>
            <a:r>
              <a:rPr lang="ko-KR" altLang="en-US" dirty="0"/>
              <a:t> 개발하여 한 때 미국 앱 스토어 </a:t>
            </a:r>
            <a:r>
              <a:rPr lang="en-US" altLang="ko-KR" dirty="0"/>
              <a:t>1</a:t>
            </a:r>
            <a:r>
              <a:rPr lang="ko-KR" altLang="en-US" dirty="0"/>
              <a:t>위를 기록한 인공지능 </a:t>
            </a:r>
            <a:r>
              <a:rPr lang="ko-KR" altLang="en-US" dirty="0" err="1"/>
              <a:t>챗봇</a:t>
            </a:r>
            <a:r>
              <a:rPr lang="ko-KR" altLang="en-US" baseline="0" dirty="0"/>
              <a:t> 앱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비트코인에</a:t>
            </a:r>
            <a:r>
              <a:rPr lang="ko-KR" altLang="en-US" baseline="0" dirty="0"/>
              <a:t> 대해 물으니 자살을 유도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글로벌 서비스로 발돋움하여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언어에서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누적사용자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명을 확보했다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(DSC)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자체 구현하여 나쁜 말을 제어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년부터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클로바를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음성대화챗봇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서비스도 시작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개발을 한다면 여행객으로부터 데이터를 수집해서 여행객 트렌드 파악이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인력 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운용 가능하며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비용을 절감할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즉석에서 시연을 보여드리고 싶지만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결제할 돈이 없어 동영상으로 대체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8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개별여행의 증가세로 액티비티 시장도 구입채널은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메타서치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디바이스는 모바일이 주도하게 될 것으로 전망되고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3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랜드사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홀세일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 on a direct net merchant or commissionable basis with hotels or chains, and they usually reflect a hotel’s best available rate (BAR) in their pricing.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parity problems are technical, and can arise from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outdated data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fed into external systems, tax miscalculations or other technical inconsistencies.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not a technical issue, it could be due to a contracted OTA’s market manager approaching a property-level manager of a chain hotel or franchise to persuade them to reduce their rates as part of a promotion designed to fuel business.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then input into their channel manager tool, which feeds the OTA - but those prices don’t feed through to the group’s central pricing system, causing disparity between the Brand.com price and the OTA.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Non-contracted OTAs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no contractual obligations to hotels. Rather, their relationship is with a wholesaler or travel agent, who provides them inventory directly with an opportunity to sell rooms at prices marked up at the non-contracted OTA’s sole discretion.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arose - and still arise - when wholesalers started to sell to those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who“unbundle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rooms that had been intended for discounted packages or tours.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60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정보 제공</a:t>
            </a:r>
            <a:r>
              <a:rPr lang="en-US" altLang="ko-KR" dirty="0"/>
              <a:t>: </a:t>
            </a:r>
            <a:r>
              <a:rPr lang="ko-KR" altLang="en-US" baseline="0" dirty="0"/>
              <a:t>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숙박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맛집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버스</a:t>
            </a:r>
            <a:r>
              <a:rPr lang="en-US" altLang="ko-KR" baseline="0" dirty="0"/>
              <a:t>(</a:t>
            </a:r>
            <a:r>
              <a:rPr lang="ko-KR" altLang="en-US" baseline="0" dirty="0"/>
              <a:t>맛집의 경우 </a:t>
            </a:r>
            <a:r>
              <a:rPr lang="ko-KR" altLang="en-US" baseline="0" dirty="0" err="1"/>
              <a:t>인스타그램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통한 추천</a:t>
            </a:r>
            <a:r>
              <a:rPr lang="en-US" altLang="ko-KR" baseline="0" dirty="0"/>
              <a:t>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페이스북 메시지 채널 오픈</a:t>
            </a:r>
            <a:endParaRPr lang="en-US" altLang="ko-KR" dirty="0"/>
          </a:p>
          <a:p>
            <a:r>
              <a:rPr lang="ko-KR" altLang="en-US" dirty="0"/>
              <a:t>카카오톡 내 결제 시스템 도입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대화형 인터페이스를 통한 전자상거래</a:t>
            </a:r>
            <a:endParaRPr lang="en-US" altLang="ko-KR" baseline="0" dirty="0"/>
          </a:p>
          <a:p>
            <a:r>
              <a:rPr lang="ko-KR" altLang="en-US" dirty="0"/>
              <a:t>여행 일정 제안</a:t>
            </a:r>
            <a:endParaRPr lang="en-US" altLang="ko-KR" dirty="0"/>
          </a:p>
          <a:p>
            <a:r>
              <a:rPr lang="ko-KR" altLang="en-US" dirty="0"/>
              <a:t>위치 기반 기능 확립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내국인의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제주여행 지출 경비는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원으로 확인됐다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여행객의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차지하는 개별여행객의 전년 대비 숙박비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(95,508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79,310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(42,268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36,148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항공료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(125,467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113,875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감소한 것에 영향을 받은 것으로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hlinkClick r:id="rId3"/>
              </a:rPr>
              <a:t>http://www.ttlnews.com/article/travel_report/7992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29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제주도가 많이 조용해졌지만 제주도는 여전히 한국인이 가장 사랑하는 우리나라 대표 관광지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저희가 알기로는 도내 관광지를 통합 관리하는 곳이 없었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오프라인 관광안내센터가 여러 군데 있지만 제주시청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서귀포시청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관광진흥과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제주관광협회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한국관광공사 등 담당부서가 상이하여 관광지 데이터 통합관리가 이루어지지 않고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사태로 축제가 취소되고 운영이 중단되는 관광지들이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종합적인 안내가 부족해 도민과 관광객에게 혼선을 주고 있다고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도내에 오프라인 관광안내센터가 여러 군데 있지만 제주시청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서귀포시청 관광진흥과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제주관광공사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제주관광협회</a:t>
            </a:r>
            <a:r>
              <a:rPr lang="en-US" altLang="ko-KR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한국관광공사 등 담당부서가 상이하여 관광지 데이터의 통합 관리가 안되고 있음</a:t>
            </a:r>
            <a:endParaRPr lang="en-US" altLang="ko-KR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도내에 관광지 정보 문의 관련 자동화 서비스가 없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제주관광공사가 운영하는 제주관광정보센터에서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카카오톡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질문이 가능하나 상담 인력에 의존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점을 착안하여 제주도 관광지 정보 상담 업무를 자동화하는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6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대화를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로봇의 합성어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사용하는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자연어를 이해하여 문장에서 의도와 핵심 키워드를 파악해야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날씨 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오늘이 며칠인지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위치가 어디인지 파악해야 하는데 추가 정보를 구하는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Filling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보통 특정 목적으로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고객에게 특화된 서비스를 구축하기 위해서 고객이 필요로 하는 분야의 정보를 파악해 질문을 답변을 세팅해야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나뉘어 있듯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것을 학습할 수 없어 필요한 상황에 맞는 문장만 배우는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특성은 사실 이보다 더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검색 모델과 생성 모델로 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기업이 사용해온 대부분의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주제를 다루는 검색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미리 만들어진 답변 중 답을 고르는 시나리오 타입의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사실상 메뉴를 채팅 형태로 도식화한 것이라 정해진 주제 말고는 대화가 불가능했지만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인공지능을 활용한 생성 모델로 진화하고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모델은 대화 상대가 이런 질문을 했을 때는 이런 식의 답변을 하는 것이 최선이다라는 판단을 내려 답변을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높이기 위해서는 엄청난 양의 데이터가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이 두가지를 섞은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모델</a:t>
            </a:r>
            <a:r>
              <a:rPr lang="en-US" altLang="ko-KR" dirty="0"/>
              <a:t>:</a:t>
            </a:r>
            <a:r>
              <a:rPr lang="ko-KR" altLang="en-US" dirty="0"/>
              <a:t> 유저의 질문 내용과 대화의 문맥에서 의도를 파악하고 적절한 응답을 고르는 </a:t>
            </a:r>
            <a:r>
              <a:rPr lang="en-US" altLang="ko-KR" dirty="0"/>
              <a:t>‘</a:t>
            </a:r>
            <a:r>
              <a:rPr lang="ko-KR" altLang="en-US" dirty="0"/>
              <a:t>검색하는 방식</a:t>
            </a:r>
            <a:r>
              <a:rPr lang="en-US" altLang="ko-KR" dirty="0"/>
              <a:t>‘. </a:t>
            </a:r>
            <a:r>
              <a:rPr lang="ko-KR" altLang="en-US" dirty="0"/>
              <a:t>새로운 텍스트를 생성하지 않으며</a:t>
            </a:r>
            <a:r>
              <a:rPr lang="en-US" altLang="ko-KR" dirty="0"/>
              <a:t>, </a:t>
            </a:r>
            <a:r>
              <a:rPr lang="ko-KR" altLang="en-US" dirty="0"/>
              <a:t>미리 만들어진 답변 중 답을</a:t>
            </a:r>
            <a:r>
              <a:rPr lang="ko-KR" altLang="en-US" baseline="0" dirty="0"/>
              <a:t> 고름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생성 모델</a:t>
            </a:r>
            <a:r>
              <a:rPr lang="en-US" altLang="ko-KR" baseline="0" dirty="0"/>
              <a:t>: </a:t>
            </a:r>
            <a:r>
              <a:rPr lang="ko-KR" altLang="en-US" baseline="0" dirty="0"/>
              <a:t>대화 상대의 질문 의도를 파악 한다기 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유저가 이런 질문을 했을 때는 이런 식의 답변을 하는 것이 최선이다라는 판단을 내려 답변을 생성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만들기 어려우며 엄청난 양의 데이터가 필요하다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위해 필요했던 데이터들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활용을 위해 가장 중요한 데이터는 질문과 답변이 세트로 이루어진 텍스트 데이터였으나 결국에는 구하지 못해 직접 생성하고 증폭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 관광지 안내를 위한 도내 관광지의 세부 정보가 필요했다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 기능으로 특정 관광지 질문 검색 시 할인 티켓 구매 주소를 전송해 주기 위해 관광협회에서 운영하는 제주관광상품 오픈마켓에서 할인 상품들을 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DD57A-81D5-4B54-B3BD-EB55C938CF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3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28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2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6" r:id="rId3"/>
    <p:sldLayoutId id="2147483677" r:id="rId4"/>
    <p:sldLayoutId id="214748367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FyYoKE07LCM" TargetMode="Externa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48264" y="3835219"/>
            <a:ext cx="2051720" cy="75275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강영훈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김호경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512" y="483518"/>
            <a:ext cx="4791067" cy="4388111"/>
            <a:chOff x="179512" y="483518"/>
            <a:chExt cx="4791067" cy="4388111"/>
          </a:xfrm>
        </p:grpSpPr>
        <p:sp>
          <p:nvSpPr>
            <p:cNvPr id="2" name="직사각형 1"/>
            <p:cNvSpPr/>
            <p:nvPr/>
          </p:nvSpPr>
          <p:spPr>
            <a:xfrm>
              <a:off x="755576" y="483518"/>
              <a:ext cx="2664296" cy="41764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996989"/>
              <a:ext cx="4791067" cy="2874640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699542"/>
            <a:ext cx="5292080" cy="2266949"/>
          </a:xfrm>
        </p:spPr>
        <p:txBody>
          <a:bodyPr/>
          <a:lstStyle/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제주도 관광지 정보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상담 업무 자동화 서비스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r"/>
            <a:r>
              <a:rPr lang="ko-KR" altLang="en-US" sz="3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챗봇</a:t>
            </a:r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‘</a:t>
            </a:r>
            <a:r>
              <a:rPr lang="ko-KR" altLang="en-US" sz="3600" dirty="0" err="1">
                <a:solidFill>
                  <a:srgbClr val="FAC51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또시</a:t>
            </a:r>
            <a:r>
              <a: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’</a:t>
            </a:r>
          </a:p>
        </p:txBody>
      </p:sp>
      <p:sp>
        <p:nvSpPr>
          <p:cNvPr id="7" name="타원 6"/>
          <p:cNvSpPr/>
          <p:nvPr/>
        </p:nvSpPr>
        <p:spPr>
          <a:xfrm rot="19560630">
            <a:off x="135874" y="183144"/>
            <a:ext cx="864200" cy="8642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67460"/>
            <a:ext cx="268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제주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공공데이터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활용 창업경진대회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서비스 개발 부문</a:t>
            </a:r>
            <a:endParaRPr lang="ko-KR" altLang="en-US" sz="9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40602">
            <a:off x="6896185" y="3646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또시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63894" y="1715733"/>
            <a:ext cx="1152000" cy="1152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44136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44136" y="2980022"/>
            <a:ext cx="1152000" cy="1152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363895" y="2980022"/>
            <a:ext cx="1152000" cy="1152000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17049" y="2348750"/>
            <a:ext cx="5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4665" y="3100640"/>
            <a:ext cx="4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2432" y="3090372"/>
            <a:ext cx="6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응답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 쌍의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형식으로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구성된 모델 학습용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질문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-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답변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상담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)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운영시간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 및 경도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입장 요금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주차 요금 등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관광지 관련 정보 데이터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제주관광협회에서 운영 중인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제주관광상품 오픈 마켓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탐나오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로 부터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상품 정보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크롤링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도내 관광 상품 데이터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678692"/>
            <a:chOff x="803640" y="3362835"/>
            <a:chExt cx="2059657" cy="678692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날씨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부가 기능을 위한 데이터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기타 부가 기능을 위한 데이터</a:t>
              </a:r>
            </a:p>
          </p:txBody>
        </p:sp>
      </p:grpSp>
      <p:sp>
        <p:nvSpPr>
          <p:cNvPr id="37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3521039" y="1835953"/>
            <a:ext cx="254880" cy="55570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3429016" y="3502692"/>
            <a:ext cx="438927" cy="4389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5190573" y="3473332"/>
            <a:ext cx="533555" cy="538578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5285011" y="1873724"/>
            <a:ext cx="295101" cy="480166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필요한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2322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4"/>
          <a:stretch/>
        </p:blipFill>
        <p:spPr>
          <a:xfrm>
            <a:off x="467544" y="1413859"/>
            <a:ext cx="4824536" cy="2945173"/>
          </a:xfrm>
          <a:prstGeom prst="rect">
            <a:avLst/>
          </a:prstGeom>
          <a:ln w="19050" cap="sq">
            <a:solidFill>
              <a:srgbClr val="32AEB8"/>
            </a:solidFill>
          </a:ln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738" b="17871"/>
          <a:stretch/>
        </p:blipFill>
        <p:spPr>
          <a:xfrm>
            <a:off x="6300192" y="1059581"/>
            <a:ext cx="2016224" cy="3653730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3" name="곱셈 기호 2"/>
          <p:cNvSpPr/>
          <p:nvPr/>
        </p:nvSpPr>
        <p:spPr>
          <a:xfrm>
            <a:off x="5436096" y="2526405"/>
            <a:ext cx="720080" cy="720080"/>
          </a:xfrm>
          <a:prstGeom prst="mathMultiply">
            <a:avLst/>
          </a:prstGeom>
          <a:solidFill>
            <a:srgbClr val="F2A40D"/>
          </a:solidFill>
          <a:ln>
            <a:solidFill>
              <a:srgbClr val="F2A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0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데이터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1082784"/>
            <a:ext cx="6408712" cy="3314289"/>
          </a:xfrm>
          <a:prstGeom prst="rect">
            <a:avLst/>
          </a:prstGeom>
          <a:ln w="19050">
            <a:solidFill>
              <a:srgbClr val="32AEB8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7740352" y="65038"/>
            <a:ext cx="1403648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데이터 및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5207" y="4515966"/>
            <a:ext cx="237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</a:t>
            </a:r>
            <a:r>
              <a:rPr lang="en-US" altLang="ko-KR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응답 세트 </a:t>
            </a:r>
            <a:r>
              <a:rPr lang="en-US" altLang="ko-KR" sz="14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380,825</a:t>
            </a:r>
            <a:r>
              <a:rPr lang="ko-KR" altLang="en-US" sz="14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0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자연어 처리 </a:t>
            </a:r>
            <a:r>
              <a:rPr lang="en-US" altLang="ko-KR" dirty="0">
                <a:ea typeface="에스코어 드림 7 ExtraBold" panose="020B0803030302020204" pitchFamily="34" charset="-127"/>
              </a:rPr>
              <a:t>(NLP)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33607"/>
              </p:ext>
            </p:extLst>
          </p:nvPr>
        </p:nvGraphicFramePr>
        <p:xfrm>
          <a:off x="3136567" y="1726135"/>
          <a:ext cx="2592288" cy="21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40074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727507141"/>
                    </a:ext>
                  </a:extLst>
                </a:gridCol>
              </a:tblGrid>
              <a:tr h="293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Tokenizing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형태소 분석</a:t>
                      </a:r>
                    </a:p>
                  </a:txBody>
                  <a:tcPr marL="83489" marR="83489" marT="41744" marB="417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00191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믿거나말거나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913959673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박물관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958075282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보는데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36496273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얼마나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‘Noun’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87486809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걸려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‘Verb’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2122401976"/>
                  </a:ext>
                </a:extLst>
              </a:tr>
              <a:tr h="266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‘?’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‘Punctuation’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3489" marR="83489" marT="41744" marB="41744" anchor="ctr"/>
                </a:tc>
                <a:extLst>
                  <a:ext uri="{0D108BD9-81ED-4DB2-BD59-A6C34878D82A}">
                    <a16:rowId xmlns:a16="http://schemas.microsoft.com/office/drawing/2014/main" val="1007231000"/>
                  </a:ext>
                </a:extLst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 rot="16200000">
            <a:off x="5814089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7100" y="1551131"/>
            <a:ext cx="2239356" cy="2458424"/>
            <a:chOff x="6365092" y="1419622"/>
            <a:chExt cx="2539358" cy="27877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092" y="1419622"/>
              <a:ext cx="2539358" cy="27877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18548" y="2413662"/>
              <a:ext cx="798892" cy="73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F2A4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단어사전</a:t>
              </a:r>
              <a:endParaRPr lang="ko-KR" altLang="en-US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 rot="16200000">
            <a:off x="2513557" y="2561053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4309" y="1528083"/>
            <a:ext cx="2064014" cy="2504520"/>
            <a:chOff x="364309" y="1353290"/>
            <a:chExt cx="2064014" cy="2504520"/>
          </a:xfrm>
        </p:grpSpPr>
        <p:pic>
          <p:nvPicPr>
            <p:cNvPr id="1026" name="Picture 2" descr="http://icons.iconarchive.com/icons/graphicloads/100-flat-2/256/mobile-2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9" y="2499742"/>
              <a:ext cx="1358068" cy="135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사각형 설명선 3"/>
            <p:cNvSpPr/>
            <p:nvPr/>
          </p:nvSpPr>
          <p:spPr>
            <a:xfrm>
              <a:off x="592119" y="1353290"/>
              <a:ext cx="1836204" cy="918281"/>
            </a:xfrm>
            <a:prstGeom prst="wedgeRoundRectCallout">
              <a:avLst>
                <a:gd name="adj1" fmla="val -29179"/>
                <a:gd name="adj2" fmla="val 9657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‘</a:t>
              </a:r>
              <a:r>
                <a:rPr lang="ko-KR" altLang="en-US" dirty="0" err="1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믿거나말거나박물관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보는데 얼마나 걸려</a:t>
              </a:r>
              <a:r>
                <a:rPr lang="en-US" altLang="ko-KR" dirty="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?’</a:t>
              </a:r>
              <a:endParaRPr lang="ko-KR" altLang="en-US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86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6" y="1131590"/>
            <a:ext cx="6217328" cy="3579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5767" y="983654"/>
            <a:ext cx="2902617" cy="3945088"/>
            <a:chOff x="5125767" y="983654"/>
            <a:chExt cx="2902617" cy="3945088"/>
          </a:xfrm>
        </p:grpSpPr>
        <p:sp>
          <p:nvSpPr>
            <p:cNvPr id="9" name="TextBox 8"/>
            <p:cNvSpPr txBox="1"/>
            <p:nvPr/>
          </p:nvSpPr>
          <p:spPr>
            <a:xfrm>
              <a:off x="5931682" y="4651743"/>
              <a:ext cx="129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Auxillary</a:t>
              </a:r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Nodes</a:t>
              </a:r>
              <a:endParaRPr lang="ko-KR" altLang="en-US" sz="12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767" y="983654"/>
              <a:ext cx="2902617" cy="36000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983654"/>
            <a:ext cx="3167064" cy="3945088"/>
            <a:chOff x="1043608" y="983654"/>
            <a:chExt cx="3167064" cy="3945088"/>
          </a:xfrm>
        </p:grpSpPr>
        <p:sp>
          <p:nvSpPr>
            <p:cNvPr id="10" name="TextBox 9"/>
            <p:cNvSpPr txBox="1"/>
            <p:nvPr/>
          </p:nvSpPr>
          <p:spPr>
            <a:xfrm>
              <a:off x="1981747" y="4651743"/>
              <a:ext cx="1006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Main Graph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983654"/>
              <a:ext cx="3167064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9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딥러닝</a:t>
            </a:r>
            <a:r>
              <a:rPr lang="ko-KR" altLang="en-US" dirty="0"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ea typeface="에스코어 드림 7 ExtraBold" panose="020B0803030302020204" pitchFamily="34" charset="-127"/>
              </a:rPr>
              <a:t>: Transformer</a:t>
            </a:r>
            <a:endParaRPr lang="ko-KR" altLang="en-US" dirty="0"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5038"/>
            <a:ext cx="1115616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및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2586"/>
            <a:ext cx="6480000" cy="1569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18182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Accuracy: 0.7607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387"/>
            <a:ext cx="6407992" cy="157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3684403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Loss: 0.9846 </a:t>
            </a:r>
            <a:endParaRPr lang="ko-KR" altLang="en-US" sz="1600" dirty="0">
              <a:solidFill>
                <a:srgbClr val="40404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에스코어 드림 7 ExtraBold" panose="020B0803030302020204" pitchFamily="34" charset="-127"/>
              </a:rPr>
              <a:t>API </a:t>
            </a:r>
            <a:r>
              <a:rPr lang="ko-KR" altLang="en-US" dirty="0">
                <a:ea typeface="에스코어 드림 7 ExtraBold" panose="020B0803030302020204" pitchFamily="34" charset="-127"/>
              </a:rPr>
              <a:t>활용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(Application Programming Interface)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181664"/>
            <a:chOff x="251520" y="3350185"/>
            <a:chExt cx="1656184" cy="1181664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카카오맵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위도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·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경도 추출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키워드로 장소 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장소 키워드를 입력하여 위도와 경도 추출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181664"/>
            <a:chOff x="251520" y="3350185"/>
            <a:chExt cx="1656184" cy="1181664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TourAPI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위치 기반 관광지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지역별 관광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위도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경도를 이용해 특정 반경 내 관광지 추출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181664"/>
            <a:chOff x="251520" y="3350185"/>
            <a:chExt cx="1656184" cy="1181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기상청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API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오늘 날씨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동네 예보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당일 강수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하늘 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등 추출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181664"/>
            <a:chOff x="251520" y="3350185"/>
            <a:chExt cx="1656184" cy="1181664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Telegram API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사용자 인터페이스</a:t>
                </a:r>
                <a:endParaRPr lang="en-US" sz="1200" b="1" dirty="0">
                  <a:solidFill>
                    <a:schemeClr val="accen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‘Telegram Bot API’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봇 개발을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HTTP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기반의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Interface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7" name="그림 개체 틀 6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1347774"/>
            <a:ext cx="2160240" cy="1872048"/>
          </a:xfrm>
        </p:spPr>
      </p:pic>
      <p:pic>
        <p:nvPicPr>
          <p:cNvPr id="8194" name="Picture 2" descr="SNS] 카카오톡 링크 API 사용하기 ( 카카오톡 링크 버튼 생성하기 - 웹 버튼 ) : 네이버 블로그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r="153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9488"/>
          <a:stretch/>
        </p:blipFill>
        <p:spPr>
          <a:xfrm>
            <a:off x="2327920" y="1599233"/>
            <a:ext cx="2160240" cy="15485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8424" y="65038"/>
            <a:ext cx="7555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API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관광지 문의부터 상품 예약까지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손쉽게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모든 여행객들의 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정보 격차를 해소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믿을 수 있는 제주 여행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을 추구합니다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AC5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또시</a:t>
            </a:r>
            <a:endParaRPr lang="ko-KR" altLang="en-US" sz="1400" b="1" dirty="0">
              <a:solidFill>
                <a:srgbClr val="FAC5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제주관광도우미봇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또시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ea typeface="에스코어 드림 7 ExtraBold" panose="020B0803030302020204" pitchFamily="34" charset="-127"/>
              </a:rPr>
              <a:t>– 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또</a:t>
            </a:r>
            <a:r>
              <a:rPr lang="ko-KR" altLang="en-US" dirty="0">
                <a:ea typeface="에스코어 드림 7 ExtraBold" panose="020B0803030302020204" pitchFamily="34" charset="-127"/>
              </a:rPr>
              <a:t> </a:t>
            </a:r>
            <a:r>
              <a:rPr lang="ko-KR" altLang="en-US" u="sng" dirty="0">
                <a:solidFill>
                  <a:srgbClr val="F2A40D"/>
                </a:solidFill>
                <a:ea typeface="에스코어 드림 7 ExtraBold" panose="020B0803030302020204" pitchFamily="34" charset="-127"/>
              </a:rPr>
              <a:t>다</a:t>
            </a:r>
            <a:r>
              <a:rPr lang="ko-KR" altLang="en-US" u="sng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시</a:t>
            </a:r>
            <a:r>
              <a:rPr lang="ko-KR" altLang="en-US" dirty="0">
                <a:ea typeface="에스코어 드림 7 ExtraBold" panose="020B0803030302020204" pitchFamily="34" charset="-127"/>
              </a:rPr>
              <a:t> 만나요</a:t>
            </a:r>
            <a:r>
              <a:rPr lang="en-US" altLang="ko-KR" dirty="0"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ea typeface="에스코어 드림 7 ExtraBold" panose="020B0803030302020204" pitchFamily="34" charset="-127"/>
              </a:rPr>
              <a:t>제주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93236" y="2807379"/>
            <a:ext cx="1176578" cy="1176578"/>
            <a:chOff x="-230076" y="781811"/>
            <a:chExt cx="3794133" cy="3794133"/>
          </a:xfrm>
        </p:grpSpPr>
        <p:sp>
          <p:nvSpPr>
            <p:cNvPr id="13" name="타원 12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276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SEAMLESS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6399" y="3025868"/>
            <a:ext cx="23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RELIABLE TRAVEL</a:t>
            </a:r>
            <a:endParaRPr lang="ko-KR" altLang="en-US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586748" y="2073765"/>
            <a:ext cx="1970504" cy="1970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5339" y="1141452"/>
            <a:ext cx="341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제주테크노파크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근처 관광지 알려줘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8209" y="384421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함덕해수욕장 어디 있냐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761" y="254918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석부작박물관 전화번호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5138" y="1740850"/>
            <a:ext cx="251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엉또폭포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어떤 곳이야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184449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일출랜드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유모차 대여 가능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200" y="3162202"/>
            <a:ext cx="318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서귀포잠수함 주차장이 있나요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6245" y="4509227"/>
            <a:ext cx="24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국립제주박물관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입장요금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3701" y="3651870"/>
            <a:ext cx="336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 err="1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믿거나말거나박물관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보는데 얼마나 걸려</a:t>
            </a:r>
            <a:r>
              <a:rPr lang="en-US" altLang="ko-KR" sz="20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4270325"/>
            <a:ext cx="32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비자림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몇시부터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400" dirty="0" err="1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몇시까지</a:t>
            </a:r>
            <a:r>
              <a:rPr lang="ko-KR" altLang="en-US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하나요</a:t>
            </a:r>
            <a:r>
              <a:rPr lang="en-US" altLang="ko-KR" sz="24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64126" y="3005904"/>
            <a:ext cx="16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오늘 날씨 어때</a:t>
            </a:r>
            <a:r>
              <a:rPr lang="en-US" altLang="ko-KR" sz="2000" dirty="0">
                <a:solidFill>
                  <a:srgbClr val="32AEB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000" dirty="0">
              <a:solidFill>
                <a:srgbClr val="32AEB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8104" y="2375815"/>
            <a:ext cx="33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‘</a:t>
            </a:r>
            <a:r>
              <a:rPr lang="ko-KR" altLang="en-US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날씨가 거지 같은데 어디로 갈까</a:t>
            </a:r>
            <a:r>
              <a:rPr lang="en-US" altLang="ko-KR" sz="2400" dirty="0">
                <a:solidFill>
                  <a:srgbClr val="F2A40D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?’</a:t>
            </a:r>
            <a:endParaRPr lang="ko-KR" altLang="en-US" sz="2400" dirty="0">
              <a:solidFill>
                <a:srgbClr val="F2A40D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3828704"/>
            <a:ext cx="693895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3269918" y="3433758"/>
            <a:ext cx="872983" cy="8729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478250" y="3197251"/>
            <a:ext cx="1128763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주차시설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63057" y="2557116"/>
            <a:ext cx="11127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전화번호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33474" y="1867178"/>
            <a:ext cx="931822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유모차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8876" y="1759936"/>
            <a:ext cx="717199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14044" y="2411587"/>
            <a:ext cx="170073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날씨 기반 추천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2200" y="3044281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 날씨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8876" y="1176501"/>
            <a:ext cx="170073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위치 기반 추천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4102" y="4579327"/>
            <a:ext cx="1140811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입장요금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57800" y="3663633"/>
            <a:ext cx="1181808" cy="391565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소요시간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06934" y="4340425"/>
            <a:ext cx="1181808" cy="391565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운영시간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6667028" y="1331931"/>
            <a:ext cx="872983" cy="8729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627">
            <a:off x="4434780" y="4142184"/>
            <a:ext cx="872983" cy="8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목차</a:t>
            </a:r>
            <a:endParaRPr 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15292" y="1799768"/>
            <a:ext cx="4916002" cy="338554"/>
            <a:chOff x="3838218" y="1752829"/>
            <a:chExt cx="4916002" cy="338554"/>
          </a:xfrm>
        </p:grpSpPr>
        <p:sp>
          <p:nvSpPr>
            <p:cNvPr id="5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개발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815292" y="1375821"/>
            <a:ext cx="4916002" cy="338554"/>
            <a:chOff x="3838218" y="1752829"/>
            <a:chExt cx="4916002" cy="338554"/>
          </a:xfrm>
        </p:grpSpPr>
        <p:sp>
          <p:nvSpPr>
            <p:cNvPr id="5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챗봇이란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15292" y="2223715"/>
            <a:ext cx="4916002" cy="338554"/>
            <a:chOff x="3838218" y="1752829"/>
            <a:chExt cx="4916002" cy="338554"/>
          </a:xfrm>
        </p:grpSpPr>
        <p:sp>
          <p:nvSpPr>
            <p:cNvPr id="6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제품 소개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15292" y="2647662"/>
            <a:ext cx="4916002" cy="338554"/>
            <a:chOff x="3838218" y="1752829"/>
            <a:chExt cx="4916002" cy="338554"/>
          </a:xfrm>
        </p:grpSpPr>
        <p:sp>
          <p:nvSpPr>
            <p:cNvPr id="6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업계 현황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815292" y="3495556"/>
            <a:ext cx="4916002" cy="338554"/>
            <a:chOff x="3838218" y="1752829"/>
            <a:chExt cx="4916002" cy="338554"/>
          </a:xfrm>
        </p:grpSpPr>
        <p:sp>
          <p:nvSpPr>
            <p:cNvPr id="7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추진 일정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815292" y="3071609"/>
            <a:ext cx="4916002" cy="338554"/>
            <a:chOff x="3838218" y="1752829"/>
            <a:chExt cx="4916002" cy="338554"/>
          </a:xfrm>
        </p:grpSpPr>
        <p:sp>
          <p:nvSpPr>
            <p:cNvPr id="7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사업화 방안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815292" y="3919503"/>
            <a:ext cx="4916002" cy="338554"/>
            <a:chOff x="3838218" y="1752829"/>
            <a:chExt cx="4916002" cy="338554"/>
          </a:xfrm>
        </p:grpSpPr>
        <p:sp>
          <p:nvSpPr>
            <p:cNvPr id="8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5292" y="4343449"/>
            <a:ext cx="4916002" cy="338554"/>
            <a:chOff x="3838218" y="1752829"/>
            <a:chExt cx="4916002" cy="338554"/>
          </a:xfrm>
        </p:grpSpPr>
        <p:sp>
          <p:nvSpPr>
            <p:cNvPr id="88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15292" y="951874"/>
            <a:ext cx="4916002" cy="338554"/>
            <a:chOff x="3838218" y="1752829"/>
            <a:chExt cx="4916002" cy="338554"/>
          </a:xfrm>
        </p:grpSpPr>
        <p:sp>
          <p:nvSpPr>
            <p:cNvPr id="133" name="Rectangle 1"/>
            <p:cNvSpPr/>
            <p:nvPr/>
          </p:nvSpPr>
          <p:spPr>
            <a:xfrm>
              <a:off x="3923928" y="1831047"/>
              <a:ext cx="4830292" cy="25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Right Triangle 4"/>
            <p:cNvSpPr/>
            <p:nvPr/>
          </p:nvSpPr>
          <p:spPr>
            <a:xfrm rot="5400000">
              <a:off x="4130048" y="1628307"/>
              <a:ext cx="256400" cy="6623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38218" y="1752829"/>
              <a:ext cx="490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9559" y="1779238"/>
              <a:ext cx="4040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창업 배경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324544" y="883502"/>
            <a:ext cx="3533977" cy="3533977"/>
            <a:chOff x="-230076" y="781811"/>
            <a:chExt cx="3794133" cy="3794133"/>
          </a:xfrm>
        </p:grpSpPr>
        <p:sp>
          <p:nvSpPr>
            <p:cNvPr id="4" name="타원 3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2A40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F2A40D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대화 형식으로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손쉬운 정보 획득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978149"/>
            <a:chOff x="2063141" y="1065139"/>
            <a:chExt cx="1734772" cy="978149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관광지 문의부터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할인 상품 예약까지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한 번에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연중 무휴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24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시간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차 산업 대비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제주 관광업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빅데이터 기반 마련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762705"/>
            <a:chOff x="2063141" y="1065139"/>
            <a:chExt cx="1734772" cy="762705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많은 질문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더 좋은 성능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에스코어 드림 7 ExtraBold" panose="020B0803030302020204" pitchFamily="34" charset="-127"/>
              </a:rPr>
              <a:t>또시의</a:t>
            </a:r>
            <a:r>
              <a:rPr lang="ko-KR" altLang="en-US" dirty="0">
                <a:ea typeface="에스코어 드림 7 ExtraBold" panose="020B0803030302020204" pitchFamily="34" charset="-127"/>
              </a:rPr>
              <a:t> 매력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서비스 제공 채널</a:t>
            </a:r>
          </a:p>
        </p:txBody>
      </p:sp>
      <p:pic>
        <p:nvPicPr>
          <p:cNvPr id="1028" name="Picture 4" descr="카카오톡, 새해 첫날 메시지 전송오류 발생에 공식 사과 :: 참여중심 뉴스통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24258"/>
            <a:ext cx="4109492" cy="20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gram launches time-based location-sharing fea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8261"/>
            <a:ext cx="3816424" cy="21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8144" y="4025000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900" dirty="0" err="1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900" dirty="0">
                <a:solidFill>
                  <a:srgbClr val="F2A4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채널 향후 도입 예정</a:t>
            </a:r>
          </a:p>
        </p:txBody>
      </p:sp>
    </p:spTree>
    <p:extLst>
      <p:ext uri="{BB962C8B-B14F-4D97-AF65-F5344CB8AC3E}">
        <p14:creationId xmlns:p14="http://schemas.microsoft.com/office/powerpoint/2010/main" val="31874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시연 영상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6" name="FyYoKE07L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571" y="1006270"/>
            <a:ext cx="5566149" cy="3130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5884" y="65038"/>
            <a:ext cx="828117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6/</a:t>
            </a:r>
            <a:r>
              <a:rPr lang="en-US" altLang="ko-KR" sz="5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398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업계 현황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업계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571B58-4D16-4B78-A2F8-DE49DDBE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52" y="1131590"/>
            <a:ext cx="4348496" cy="35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1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38058"/>
              </p:ext>
            </p:extLst>
          </p:nvPr>
        </p:nvGraphicFramePr>
        <p:xfrm>
          <a:off x="755128" y="1360950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상품 연계 서비스 수수료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 상품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관광객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(FIT)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관광지 티켓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식사권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투어 상품 등 관광 상품을 중간 유통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내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결제 시스템을 통해 판매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671900" y="1347614"/>
            <a:ext cx="1872208" cy="3168352"/>
            <a:chOff x="6660232" y="1347614"/>
            <a:chExt cx="1872208" cy="3168352"/>
          </a:xfrm>
        </p:grpSpPr>
        <p:sp>
          <p:nvSpPr>
            <p:cNvPr id="4" name="Rectangle 3"/>
            <p:cNvSpPr/>
            <p:nvPr/>
          </p:nvSpPr>
          <p:spPr>
            <a:xfrm>
              <a:off x="6660232" y="1347614"/>
              <a:ext cx="1872208" cy="3168352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7795" y="3579862"/>
              <a:ext cx="1656184" cy="7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또시</a:t>
              </a:r>
              <a:endPara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제주관광도우미봇</a:t>
              </a:r>
              <a:endParaRPr lang="en-US" altLang="ko-KR" sz="1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3F6462EE-4D05-45B1-9D79-9629E726A186}"/>
                </a:ext>
              </a:extLst>
            </p:cNvPr>
            <p:cNvSpPr/>
            <p:nvPr/>
          </p:nvSpPr>
          <p:spPr>
            <a:xfrm>
              <a:off x="7424011" y="1635646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23235"/>
              </p:ext>
            </p:extLst>
          </p:nvPr>
        </p:nvGraphicFramePr>
        <p:xfrm>
          <a:off x="5796136" y="1362482"/>
          <a:ext cx="2664744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프로그램 판매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36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타겟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로컬 여행사 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제주 관광지 관련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 솔루션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고객센터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이 필요한 사업체를 대상으로 프로그램 판매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3B04E26E-4F9B-4926-9CAD-D0034A81F316}"/>
              </a:ext>
            </a:extLst>
          </p:cNvPr>
          <p:cNvSpPr/>
          <p:nvPr/>
        </p:nvSpPr>
        <p:spPr>
          <a:xfrm>
            <a:off x="3889639" y="2067694"/>
            <a:ext cx="1435830" cy="14358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1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수익 모델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  <p:pic>
        <p:nvPicPr>
          <p:cNvPr id="1026" name="Picture 2" descr="The evolving parity and hotel distribution landscape: part 3">
            <a:extLst>
              <a:ext uri="{FF2B5EF4-FFF2-40B4-BE49-F238E27FC236}">
                <a16:creationId xmlns:a16="http://schemas.microsoft.com/office/drawing/2014/main" id="{3A329F9C-4EDD-4B1F-8ED1-8FF22C10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436" y="1152128"/>
            <a:ext cx="3705038" cy="28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784CE5-D861-4E0A-9DD7-2170D215AA6A}"/>
              </a:ext>
            </a:extLst>
          </p:cNvPr>
          <p:cNvSpPr/>
          <p:nvPr/>
        </p:nvSpPr>
        <p:spPr>
          <a:xfrm>
            <a:off x="467279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50617F-BFC7-4E9A-89C3-5304BB3A63CC}"/>
              </a:ext>
            </a:extLst>
          </p:cNvPr>
          <p:cNvSpPr/>
          <p:nvPr/>
        </p:nvSpPr>
        <p:spPr>
          <a:xfrm>
            <a:off x="269979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Non-contracted OTAs</a:t>
            </a: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732B9-DD24-4F5B-BDA1-973D4D1B3B36}"/>
              </a:ext>
            </a:extLst>
          </p:cNvPr>
          <p:cNvSpPr/>
          <p:nvPr/>
        </p:nvSpPr>
        <p:spPr>
          <a:xfrm>
            <a:off x="4678426" y="2668839"/>
            <a:ext cx="1296144" cy="720080"/>
          </a:xfrm>
          <a:prstGeom prst="round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F5787B-07B0-4C29-97A2-C298C562B0C1}"/>
              </a:ext>
            </a:extLst>
          </p:cNvPr>
          <p:cNvSpPr/>
          <p:nvPr/>
        </p:nvSpPr>
        <p:spPr>
          <a:xfrm>
            <a:off x="6622642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Contracted OTAs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F6235E-7753-4C62-B78B-69E5B96401EB}"/>
              </a:ext>
            </a:extLst>
          </p:cNvPr>
          <p:cNvSpPr/>
          <p:nvPr/>
        </p:nvSpPr>
        <p:spPr>
          <a:xfrm>
            <a:off x="4680245" y="3806086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CUSTOMER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6A4C05-94B0-4BD4-9202-33478E98DED6}"/>
              </a:ext>
            </a:extLst>
          </p:cNvPr>
          <p:cNvSpPr/>
          <p:nvPr/>
        </p:nvSpPr>
        <p:spPr>
          <a:xfrm>
            <a:off x="755576" y="2668839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Tour Operator</a:t>
            </a:r>
          </a:p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DAC909-823C-4DD1-8149-2B15C9B5668B}"/>
              </a:ext>
            </a:extLst>
          </p:cNvPr>
          <p:cNvSpPr/>
          <p:nvPr/>
        </p:nvSpPr>
        <p:spPr>
          <a:xfrm>
            <a:off x="755576" y="1531592"/>
            <a:ext cx="1296144" cy="720080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Wholesalers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F600F7-4F21-4130-BAE2-8C7F2CC9A77D}"/>
              </a:ext>
            </a:extLst>
          </p:cNvPr>
          <p:cNvCxnSpPr>
            <a:cxnSpLocks/>
          </p:cNvCxnSpPr>
          <p:nvPr/>
        </p:nvCxnSpPr>
        <p:spPr>
          <a:xfrm>
            <a:off x="2051720" y="1757694"/>
            <a:ext cx="263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C7180-2C07-44E8-A1C0-0D147DDCB8FF}"/>
              </a:ext>
            </a:extLst>
          </p:cNvPr>
          <p:cNvCxnSpPr>
            <a:stCxn id="31" idx="2"/>
            <a:endCxn id="29" idx="0"/>
          </p:cNvCxnSpPr>
          <p:nvPr/>
        </p:nvCxnSpPr>
        <p:spPr>
          <a:xfrm>
            <a:off x="1403648" y="2251672"/>
            <a:ext cx="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76D4E0-B251-4D8F-AD26-E51DE730796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602283" y="2190283"/>
            <a:ext cx="889055" cy="32863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7FF8C2-F0EA-43B8-AB1D-266623AE115A}"/>
              </a:ext>
            </a:extLst>
          </p:cNvPr>
          <p:cNvCxnSpPr>
            <a:cxnSpLocks/>
            <a:stCxn id="3" idx="3"/>
            <a:endCxn id="27" idx="0"/>
          </p:cNvCxnSpPr>
          <p:nvPr/>
        </p:nvCxnSpPr>
        <p:spPr>
          <a:xfrm>
            <a:off x="5968940" y="1891632"/>
            <a:ext cx="1301774" cy="7772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FC26C8-5217-4817-8A2B-885E3AEEC44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>
            <a:off x="5320868" y="2251672"/>
            <a:ext cx="5630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5B19A9-F81D-4389-9C44-A90A88AFD0B7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326498" y="3388919"/>
            <a:ext cx="1819" cy="41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8B9DC6-5CE2-40E4-B338-3C63E7E0E4F9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5974570" y="3028879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BF38DD6-91C3-420C-A695-D01E0EF1B101}"/>
              </a:ext>
            </a:extLst>
          </p:cNvPr>
          <p:cNvCxnSpPr>
            <a:stCxn id="28" idx="3"/>
          </p:cNvCxnSpPr>
          <p:nvPr/>
        </p:nvCxnSpPr>
        <p:spPr>
          <a:xfrm flipV="1">
            <a:off x="5976389" y="3388917"/>
            <a:ext cx="1294325" cy="777209"/>
          </a:xfrm>
          <a:prstGeom prst="bentConnector3">
            <a:avLst>
              <a:gd name="adj1" fmla="val 99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89D0DE-C448-4F78-9ECB-321F9E14102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51672" y="-177168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CBE63BE-6019-4784-AE4A-573F98F79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672" y="3095237"/>
            <a:ext cx="277957" cy="31395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788A816-8A53-4928-A8D7-1F9438CB9931}"/>
              </a:ext>
            </a:extLst>
          </p:cNvPr>
          <p:cNvCxnSpPr/>
          <p:nvPr/>
        </p:nvCxnSpPr>
        <p:spPr>
          <a:xfrm>
            <a:off x="8460433" y="1253635"/>
            <a:ext cx="0" cy="355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5BB18D-8DFF-4D96-AA4D-755D7C81EC86}"/>
              </a:ext>
            </a:extLst>
          </p:cNvPr>
          <p:cNvSpPr txBox="1"/>
          <p:nvPr/>
        </p:nvSpPr>
        <p:spPr>
          <a:xfrm>
            <a:off x="7322210" y="978468"/>
            <a:ext cx="128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2AEB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 Booking</a:t>
            </a:r>
            <a:endParaRPr lang="ko-KR" altLang="en-US" sz="1200" dirty="0">
              <a:solidFill>
                <a:srgbClr val="32AEB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4B9E413-A99B-44CC-9952-B55E179A1FC2}"/>
              </a:ext>
            </a:extLst>
          </p:cNvPr>
          <p:cNvSpPr/>
          <p:nvPr/>
        </p:nvSpPr>
        <p:spPr>
          <a:xfrm>
            <a:off x="4969417" y="2668714"/>
            <a:ext cx="720079" cy="7200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16090B0-7E7F-41FC-98B1-64B25E72CF4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3995936" y="3028879"/>
            <a:ext cx="682490" cy="0"/>
          </a:xfrm>
          <a:prstGeom prst="line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311DBC-2575-4C62-8704-63AF2623C92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674920" y="3061863"/>
            <a:ext cx="670820" cy="1324932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CFD697-883D-4CCE-A8CE-D796DBA394F2}"/>
              </a:ext>
            </a:extLst>
          </p:cNvPr>
          <p:cNvCxnSpPr>
            <a:endCxn id="24" idx="0"/>
          </p:cNvCxnSpPr>
          <p:nvPr/>
        </p:nvCxnSpPr>
        <p:spPr>
          <a:xfrm>
            <a:off x="2051720" y="2045726"/>
            <a:ext cx="1296144" cy="623113"/>
          </a:xfrm>
          <a:prstGeom prst="bentConnector2">
            <a:avLst/>
          </a:prstGeom>
          <a:ln>
            <a:solidFill>
              <a:srgbClr val="F2A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41FEE7-737D-4F80-843C-9321BA132F68}"/>
              </a:ext>
            </a:extLst>
          </p:cNvPr>
          <p:cNvSpPr txBox="1"/>
          <p:nvPr/>
        </p:nvSpPr>
        <p:spPr>
          <a:xfrm>
            <a:off x="4888445" y="3466571"/>
            <a:ext cx="86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FFFF"/>
                </a:solidFill>
                <a:highlight>
                  <a:srgbClr val="F2A40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Mark-up</a:t>
            </a:r>
            <a:endParaRPr lang="ko-KR" altLang="en-US" sz="1050" dirty="0">
              <a:solidFill>
                <a:srgbClr val="FFFFFF"/>
              </a:solidFill>
              <a:highlight>
                <a:srgbClr val="F2A40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275606"/>
            <a:ext cx="5256581" cy="744962"/>
            <a:chOff x="4130834" y="1319495"/>
            <a:chExt cx="5256581" cy="744962"/>
          </a:xfrm>
        </p:grpSpPr>
        <p:sp>
          <p:nvSpPr>
            <p:cNvPr id="50" name="Oval 49"/>
            <p:cNvSpPr/>
            <p:nvPr/>
          </p:nvSpPr>
          <p:spPr>
            <a:xfrm>
              <a:off x="4164238" y="1403944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41187" y="1319495"/>
              <a:ext cx="4546228" cy="744962"/>
              <a:chOff x="803639" y="3362835"/>
              <a:chExt cx="2549736" cy="74496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39" y="3646132"/>
                <a:ext cx="254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여행객들의 관광 수요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불만 사항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만족도 등을 수집하여 데이터베이스화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 관광업의 빅데이터 기반 마련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기술적 가치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30834" y="146114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27784" y="2549805"/>
            <a:ext cx="4382763" cy="744962"/>
            <a:chOff x="4130834" y="2762892"/>
            <a:chExt cx="4382763" cy="744962"/>
          </a:xfrm>
        </p:grpSpPr>
        <p:sp>
          <p:nvSpPr>
            <p:cNvPr id="51" name="Oval 50"/>
            <p:cNvSpPr/>
            <p:nvPr/>
          </p:nvSpPr>
          <p:spPr>
            <a:xfrm>
              <a:off x="4164238" y="2847341"/>
              <a:ext cx="576064" cy="5760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1187" y="2762892"/>
              <a:ext cx="3672410" cy="744962"/>
              <a:chOff x="803639" y="3362835"/>
              <a:chExt cx="2059658" cy="74496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03639" y="3646132"/>
                <a:ext cx="190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정보 격차 해소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= 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믿을 수 있는 여행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실현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상담 서비스 자동화를 통해 운영비용 절감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경제적 가치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30834" y="2904541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30834" y="3824005"/>
            <a:ext cx="4382763" cy="744962"/>
            <a:chOff x="4130834" y="3867894"/>
            <a:chExt cx="4382763" cy="744962"/>
          </a:xfrm>
        </p:grpSpPr>
        <p:sp>
          <p:nvSpPr>
            <p:cNvPr id="52" name="Oval 51"/>
            <p:cNvSpPr/>
            <p:nvPr/>
          </p:nvSpPr>
          <p:spPr>
            <a:xfrm>
              <a:off x="4164238" y="3952343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841185" y="3867894"/>
              <a:ext cx="3672412" cy="744962"/>
              <a:chOff x="803638" y="3362835"/>
              <a:chExt cx="2059659" cy="74496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38" y="3646132"/>
                <a:ext cx="19490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관광 상품 수요 예측을 통한 제주도 관광경쟁력 강화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제주도 여행 트렌드 예측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3640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 pitchFamily="34" charset="0"/>
                  </a:rPr>
                  <a:t>사회적 가치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130834" y="400954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44408" y="65038"/>
            <a:ext cx="899592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사업화 방안</a:t>
            </a:r>
          </a:p>
        </p:txBody>
      </p:sp>
    </p:spTree>
    <p:extLst>
      <p:ext uri="{BB962C8B-B14F-4D97-AF65-F5344CB8AC3E}">
        <p14:creationId xmlns:p14="http://schemas.microsoft.com/office/powerpoint/2010/main" val="2536876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축제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숙박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맛집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버스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여행 정보 제공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정보 제공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560296"/>
            <a:chOff x="803640" y="3362835"/>
            <a:chExt cx="2059657" cy="560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카카오톡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페이스북 메시지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라인 등</a:t>
              </a:r>
              <a:endPara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추가 채널 오픈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560296"/>
            <a:chOff x="803640" y="3362835"/>
            <a:chExt cx="2059657" cy="560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대화형 인터페이스의 전자상거래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결제 시스템 도입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테마별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시즌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별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여행 코스 추천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여행 일정 제안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상품별 최저가 검색 기능 도입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메타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서치</a:t>
              </a:r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기능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560296"/>
            <a:chOff x="803640" y="3362835"/>
            <a:chExt cx="2059657" cy="56029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다양한 모델 적용을 통한 성능 최적화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성능 개선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에스코어 드림 7 ExtraBold" panose="020B0803030302020204" pitchFamily="34" charset="-127"/>
              </a:rPr>
              <a:t>제품 개선 계획</a:t>
            </a:r>
          </a:p>
        </p:txBody>
      </p:sp>
    </p:spTree>
    <p:extLst>
      <p:ext uri="{BB962C8B-B14F-4D97-AF65-F5344CB8AC3E}">
        <p14:creationId xmlns:p14="http://schemas.microsoft.com/office/powerpoint/2010/main" val="85050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>
                <a:ea typeface="에스코어 드림 7 ExtraBold" panose="020B0803030302020204" pitchFamily="34" charset="-127"/>
              </a:rPr>
              <a:t>감사합니다</a:t>
            </a:r>
            <a:endParaRPr lang="ko-KR" altLang="en-US" sz="3600" dirty="0">
              <a:ea typeface="에스코어 드림 7 ExtraBold" panose="020B0803030302020204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조심하세요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8223" y="469023"/>
            <a:ext cx="2847257" cy="2847257"/>
            <a:chOff x="-230076" y="781811"/>
            <a:chExt cx="3794133" cy="3794133"/>
          </a:xfrm>
        </p:grpSpPr>
        <p:sp>
          <p:nvSpPr>
            <p:cNvPr id="5" name="타원 4"/>
            <p:cNvSpPr/>
            <p:nvPr/>
          </p:nvSpPr>
          <p:spPr>
            <a:xfrm>
              <a:off x="-230076" y="781811"/>
              <a:ext cx="3794133" cy="3794133"/>
            </a:xfrm>
            <a:prstGeom prst="ellipse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2179" y="1104066"/>
              <a:ext cx="3149623" cy="314962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심심이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8595" y="300842"/>
            <a:ext cx="2737121" cy="3882893"/>
            <a:chOff x="2771800" y="699542"/>
            <a:chExt cx="3096344" cy="43924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71800" y="699542"/>
              <a:ext cx="3096344" cy="439248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Picture 2" descr="http://s3.ap-northeast-2.amazonaws.com/cloimage/home/rails/clo/public/ckeditor_assets/pictures/477/content_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 b="9320"/>
            <a:stretch/>
          </p:blipFill>
          <p:spPr bwMode="auto">
            <a:xfrm>
              <a:off x="3023828" y="898802"/>
              <a:ext cx="2592288" cy="39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39460" y="946144"/>
            <a:ext cx="3663015" cy="2592288"/>
            <a:chOff x="2226695" y="1635646"/>
            <a:chExt cx="4680520" cy="33123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26695" y="1635646"/>
              <a:ext cx="4680520" cy="33123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" name="Picture 2" descr="심심이 근황 &gt; 유머게시판 (썰,짤) | 카카영 - 판타지,무협,로판,BL,로맨스 소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707" y="1851675"/>
              <a:ext cx="4186495" cy="28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4"/>
          <p:cNvSpPr/>
          <p:nvPr/>
        </p:nvSpPr>
        <p:spPr>
          <a:xfrm>
            <a:off x="541457" y="4324022"/>
            <a:ext cx="3259023" cy="39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 나쁜 데이터 수집</a:t>
            </a:r>
          </a:p>
        </p:txBody>
      </p:sp>
      <p:sp>
        <p:nvSpPr>
          <p:cNvPr id="13" name="Rectangle 4"/>
          <p:cNvSpPr/>
          <p:nvPr/>
        </p:nvSpPr>
        <p:spPr>
          <a:xfrm>
            <a:off x="4081384" y="4307199"/>
            <a:ext cx="2291543" cy="40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파악 문제</a:t>
            </a:r>
          </a:p>
        </p:txBody>
      </p:sp>
    </p:spTree>
    <p:extLst>
      <p:ext uri="{BB962C8B-B14F-4D97-AF65-F5344CB8AC3E}">
        <p14:creationId xmlns:p14="http://schemas.microsoft.com/office/powerpoint/2010/main" val="304542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1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FIT(</a:t>
            </a:r>
            <a:r>
              <a:rPr lang="ko-KR" alt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개별여행객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 </a:t>
            </a:r>
            <a:r>
              <a:rPr lang="en-US" altLang="ko-K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 지출 감소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7728" y="1563638"/>
            <a:ext cx="7488543" cy="1362304"/>
            <a:chOff x="827728" y="1800522"/>
            <a:chExt cx="7488543" cy="13623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28" y="1800522"/>
              <a:ext cx="7488543" cy="136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336" y="2931790"/>
              <a:ext cx="657520" cy="15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043" y="1360312"/>
            <a:ext cx="6665915" cy="1640219"/>
            <a:chOff x="1239043" y="1360312"/>
            <a:chExt cx="6665915" cy="16402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43" y="1360312"/>
              <a:ext cx="6665915" cy="16402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474" y="2715766"/>
              <a:ext cx="855886" cy="20059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2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4303112" y="3357304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065915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데이터 통합 관리 담당 없음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277675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74455" y="195486"/>
            <a:ext cx="3395091" cy="648072"/>
            <a:chOff x="2627784" y="123478"/>
            <a:chExt cx="3395091" cy="648072"/>
          </a:xfrm>
        </p:grpSpPr>
        <p:sp>
          <p:nvSpPr>
            <p:cNvPr id="12" name="Rectangle 4"/>
            <p:cNvSpPr/>
            <p:nvPr/>
          </p:nvSpPr>
          <p:spPr>
            <a:xfrm>
              <a:off x="2627784" y="123478"/>
              <a:ext cx="3395091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3443231" y="244258"/>
              <a:ext cx="1764196" cy="4065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창업 배경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3</a:t>
              </a:r>
              <a:endPara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6" name="아래쪽 화살표 5"/>
          <p:cNvSpPr/>
          <p:nvPr/>
        </p:nvSpPr>
        <p:spPr>
          <a:xfrm rot="16200000">
            <a:off x="5146961" y="2693355"/>
            <a:ext cx="537776" cy="438582"/>
          </a:xfrm>
          <a:prstGeom prst="downArrow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6" y="1131590"/>
            <a:ext cx="2687423" cy="369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2" y="1131590"/>
            <a:ext cx="1660893" cy="369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5837053" y="1609789"/>
            <a:ext cx="2839403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관광지 정보 상담 업무 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자동화 서비스</a:t>
            </a:r>
            <a:endParaRPr lang="en-US" altLang="ko-K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부재</a:t>
            </a:r>
            <a:endParaRPr lang="ko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270" y="65038"/>
            <a:ext cx="82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배경</a:t>
            </a:r>
          </a:p>
        </p:txBody>
      </p:sp>
    </p:spTree>
    <p:extLst>
      <p:ext uri="{BB962C8B-B14F-4D97-AF65-F5344CB8AC3E}">
        <p14:creationId xmlns:p14="http://schemas.microsoft.com/office/powerpoint/2010/main" val="104127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120" y="420339"/>
            <a:ext cx="4425699" cy="576064"/>
          </a:xfrm>
        </p:spPr>
        <p:txBody>
          <a:bodyPr/>
          <a:lstStyle/>
          <a:p>
            <a:pPr algn="l"/>
            <a:r>
              <a:rPr lang="ko-KR" altLang="en-US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챗봇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(</a:t>
            </a:r>
            <a:r>
              <a:rPr lang="en-US" altLang="ko-KR" dirty="0" err="1">
                <a:solidFill>
                  <a:srgbClr val="32AEB8"/>
                </a:solidFill>
                <a:ea typeface="에스코어 드림 7 ExtraBold" panose="020B0803030302020204" pitchFamily="34" charset="-127"/>
              </a:rPr>
              <a:t>Chatbot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)</a:t>
            </a:r>
            <a:r>
              <a:rPr lang="ko-KR" altLang="en-US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이란</a:t>
            </a:r>
            <a:r>
              <a:rPr lang="en-US" altLang="ko-KR" dirty="0">
                <a:solidFill>
                  <a:srgbClr val="32AEB8"/>
                </a:solidFill>
                <a:ea typeface="에스코어 드림 7 ExtraBold" panose="020B0803030302020204" pitchFamily="34" charset="-127"/>
              </a:rPr>
              <a:t>?</a:t>
            </a:r>
            <a:endParaRPr lang="ko-KR" altLang="en-US" dirty="0">
              <a:solidFill>
                <a:srgbClr val="32AEB8"/>
              </a:solidFill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34" y="2262835"/>
            <a:ext cx="48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메신저를 이용해 친구와 대화하듯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자연스럽게 질문을 입력하면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기술 기반의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입력된 대화를 분석하여 마치 사람과 대화하는 것 같은 응답을 제공하는 서비스</a:t>
            </a:r>
            <a:endParaRPr lang="ko-KR" altLang="en-US" sz="1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개체 틀 18" descr="화면 캡처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16665"/>
          <a:stretch>
            <a:fillRect/>
          </a:stretch>
        </p:blipFill>
        <p:spPr>
          <a:xfrm>
            <a:off x="7419715" y="1154997"/>
            <a:ext cx="1008062" cy="2555875"/>
          </a:xfrm>
        </p:spPr>
      </p:pic>
      <p:pic>
        <p:nvPicPr>
          <p:cNvPr id="18" name="그림 개체 틀 17" descr="화면 캡처"/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/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1008845" y="4268705"/>
            <a:ext cx="6597075" cy="575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32AEB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인공지능 기술의 결합 결정체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2130" y="4299942"/>
            <a:ext cx="505476" cy="505476"/>
            <a:chOff x="684872" y="4258449"/>
            <a:chExt cx="505476" cy="505476"/>
          </a:xfrm>
        </p:grpSpPr>
        <p:sp>
          <p:nvSpPr>
            <p:cNvPr id="21" name="Oval 20"/>
            <p:cNvSpPr/>
            <p:nvPr/>
          </p:nvSpPr>
          <p:spPr>
            <a:xfrm flipH="1">
              <a:off x="684872" y="4258449"/>
              <a:ext cx="505476" cy="505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FA8FDE70-0B3F-41A1-AD35-5F67C9750B0D}"/>
                </a:ext>
              </a:extLst>
            </p:cNvPr>
            <p:cNvSpPr/>
            <p:nvPr/>
          </p:nvSpPr>
          <p:spPr>
            <a:xfrm>
              <a:off x="767107" y="432278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rgbClr val="32AEB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364" y="1187652"/>
            <a:ext cx="459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(Chatter)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</a:t>
            </a:r>
            <a:r>
              <a:rPr lang="ko-KR" altLang="en-US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 로봇</a:t>
            </a:r>
            <a:r>
              <a:rPr lang="en-US" altLang="ko-KR" sz="2400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(Robot)</a:t>
            </a:r>
            <a:endParaRPr lang="ko-KR" altLang="en-US" sz="2400" dirty="0">
              <a:solidFill>
                <a:srgbClr val="F2A40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6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56124" y="1797664"/>
            <a:ext cx="2155636" cy="15481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자연어 이해</a:t>
            </a:r>
            <a:endParaRPr lang="en-US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atural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anguage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F2A40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U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nderstanding)</a:t>
            </a:r>
            <a:endParaRPr lang="ko-KR" altLang="en-US" sz="2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12412" y="1652398"/>
            <a:ext cx="2466584" cy="1819452"/>
            <a:chOff x="3487220" y="1652398"/>
            <a:chExt cx="2664352" cy="1819452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인텐트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(Intent)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사용자의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목적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의도</a:t>
              </a:r>
              <a:r>
                <a:rPr lang="en-US" altLang="ko-KR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엔티티</a:t>
              </a: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(Entity)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문장 내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핵심 키워드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" name="왼쪽 대괄호 2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79648" y="1652398"/>
            <a:ext cx="2412832" cy="1819452"/>
            <a:chOff x="3487220" y="1652398"/>
            <a:chExt cx="2664352" cy="1819452"/>
          </a:xfrm>
        </p:grpSpPr>
        <p:sp>
          <p:nvSpPr>
            <p:cNvPr id="15" name="Text Placeholder 1"/>
            <p:cNvSpPr txBox="1">
              <a:spLocks/>
            </p:cNvSpPr>
            <p:nvPr/>
          </p:nvSpPr>
          <p:spPr>
            <a:xfrm>
              <a:off x="3563888" y="1652398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Slot Filling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요구 처리를 위한 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추가 질의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  <a:p>
              <a:pPr marL="0" indent="0">
                <a:buNone/>
              </a:pP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3563888" y="2690037"/>
              <a:ext cx="2587684" cy="78181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대화 모델</a:t>
              </a:r>
              <a:endPara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  <a:r>
                <a:rPr lang="ko-KR" altLang="en-US" sz="1600" b="1" dirty="0">
                  <a:solidFill>
                    <a:srgbClr val="F2A40D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필요 분야 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답변 세트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’</a:t>
              </a: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3487220" y="1671025"/>
              <a:ext cx="153335" cy="1782198"/>
            </a:xfrm>
            <a:prstGeom prst="leftBracket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3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68300" y="1059582"/>
            <a:ext cx="280831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검색 모델과</a:t>
            </a:r>
            <a:endParaRPr lang="en-US" altLang="ko-KR" sz="2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생성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900" y="2715766"/>
            <a:ext cx="241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현재 인공지능 기술은 생성 모델로 진행 중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생성 모델은 이상적이지만 성능이 기대에 미치지 못하며 실용화 시점이 묘연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2" name="AutoShape 2" descr="https://s3-us-west-2.amazonaws.com/secure.notion-static.com/0d3b2962-a3d8-4d93-bcc3-ddf322844b5b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2987824" y="735546"/>
            <a:ext cx="5816575" cy="36724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8184" y="2931790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65038"/>
            <a:ext cx="827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2/</a:t>
            </a:r>
            <a:r>
              <a:rPr lang="en-US" altLang="ko-KR" sz="5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 err="1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챗봇이란</a:t>
            </a:r>
            <a:r>
              <a:rPr lang="en-US" altLang="ko-KR" sz="800" dirty="0">
                <a:solidFill>
                  <a:srgbClr val="32AEB8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800" dirty="0">
              <a:solidFill>
                <a:srgbClr val="32AEB8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바탕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4557</TotalTime>
  <Words>2482</Words>
  <Application>Microsoft Office PowerPoint</Application>
  <PresentationFormat>화면 슬라이드 쇼(16:9)</PresentationFormat>
  <Paragraphs>359</Paragraphs>
  <Slides>28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바탕</vt:lpstr>
      <vt:lpstr>에스코어 드림 4 Regular</vt:lpstr>
      <vt:lpstr>에스코어 드림 5 Medium</vt:lpstr>
      <vt:lpstr>에스코어 드림 3 Light</vt:lpstr>
      <vt:lpstr>Arial</vt:lpstr>
      <vt:lpstr>에스코어 드림 6 Bold</vt:lpstr>
      <vt:lpstr>배달의민족 한나체 Air</vt:lpstr>
      <vt:lpstr>더페이스샵 잉크립퀴드체</vt:lpstr>
      <vt:lpstr>에스코어 드림 7 ExtraBold</vt:lpstr>
      <vt:lpstr>맑은 고딕</vt:lpstr>
      <vt:lpstr>에스코어 드림 9 Black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ICT03_05</cp:lastModifiedBy>
  <cp:revision>580</cp:revision>
  <dcterms:created xsi:type="dcterms:W3CDTF">2016-12-05T23:26:54Z</dcterms:created>
  <dcterms:modified xsi:type="dcterms:W3CDTF">2020-06-23T08:08:30Z</dcterms:modified>
</cp:coreProperties>
</file>